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52095808383235E-2"/>
          <c:y val="0.17302473201211221"/>
          <c:w val="0.95645073489384869"/>
          <c:h val="0.59799819526199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explosion val="8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124-4028-8EBB-C56E302363EC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124-4028-8EBB-C56E302363EC}"/>
              </c:ext>
            </c:extLst>
          </c:dPt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124-4028-8EBB-C56E302363EC}"/>
              </c:ext>
            </c:extLst>
          </c:dPt>
          <c:dLbls>
            <c:dLbl>
              <c:idx val="0"/>
              <c:layout>
                <c:manualLayout>
                  <c:x val="0.10887316276537842"/>
                  <c:y val="-0.14367346938775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24-4028-8EBB-C56E302363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78101015816163E-2"/>
                  <c:y val="4.01197685849390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24-4028-8EBB-C56E302363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69077211837463E-2"/>
                  <c:y val="5.62903032804354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24-4028-8EBB-C56E302363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Ses</c:v>
                </c:pt>
                <c:pt idx="1">
                  <c:v>Kelime</c:v>
                </c:pt>
                <c:pt idx="2">
                  <c:v>Görsel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0.38000000000000106</c:v>
                </c:pt>
                <c:pt idx="1">
                  <c:v>7.0000000000000034E-2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24-4028-8EBB-C56E302363E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584B-3EC3-458E-A0B9-FAC3F9F699FD}" type="datetimeFigureOut">
              <a:rPr lang="tr-TR" smtClean="0"/>
              <a:pPr/>
              <a:t>23.03.2023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CCE3-461D-46B7-AA30-F5C0F19432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57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CCE3-461D-46B7-AA30-F5C0F194323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72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C4B1C-017B-423F-A1FE-5EBBE671F237}" type="slidenum">
              <a:rPr lang="en-US" altLang="tr-TR" smtClean="0"/>
              <a:pPr/>
              <a:t>18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0898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CCE3-461D-46B7-AA30-F5C0F1943239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7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B9AA-D595-477E-A6F4-464FCE268E9F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6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3C4-2ED2-4412-B6E3-4093CA78546E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0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2001-DCFA-44F9-B161-6893CE82F623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82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4209-7538-4635-A6E6-21FD90C992E2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8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F0CB-A65B-4E96-844E-8CB0BB76EE96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23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4202-BE40-4052-8ED2-28835B01DF49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2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2E74-2D01-4B17-8EBF-407B5E345129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2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B7F7-1C12-4090-BED1-EBB58F3D32C3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6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1D03-20BE-4261-B91E-9BF09F28F386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4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26B-3FC5-4E36-B958-9E61509DF230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6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E932-D246-4367-A049-EB9E591C8401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88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1E93-93C9-44D8-93CF-4AA96E3D0C00}" type="datetime4">
              <a:rPr lang="tr-TR" smtClean="0"/>
              <a:t>23 Mart 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62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94ED-A5F6-4798-A616-01ECEB06503C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82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7A8D-5129-4976-836A-8A63C6B32423}" type="datetime4">
              <a:rPr lang="tr-TR" smtClean="0"/>
              <a:t>23 Mart 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8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F59B-F6C5-4521-B085-9C079D2E4377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5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F90C-39EC-416B-9609-C4ECB4771F12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28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9E23-D312-423F-A704-DED7CA81F8D5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2774E7-E44A-4929-BEF8-5F37F556A5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udag.edu.tr/dosyalar/shmyo/ders_notlari/sunum%20teknikleri-2015.pdf" TargetMode="External"/><Relationship Id="rId7" Type="http://schemas.openxmlformats.org/officeDocument/2006/relationships/hyperlink" Target="http://mi.eng.cam.ac.uk/~cipolla/archive/Presentations/MakingPresentation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knolojikarastirmalar.com/e-egitim/sunular/bilimsel_sunu.pdf" TargetMode="External"/><Relationship Id="rId5" Type="http://schemas.openxmlformats.org/officeDocument/2006/relationships/hyperlink" Target="http://www.tubitak.gov.tr/sites/default/files/content_files/iletisim/sunum_el_kibabi.pdf" TargetMode="External"/><Relationship Id="rId4" Type="http://schemas.openxmlformats.org/officeDocument/2006/relationships/hyperlink" Target="http://moodle.baskent.edu.tr/pluginfile.php/201/mod_resource/content/0/ders_sunumlari/Etkili_Sunum_Teknikleri_-_Sunum_A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858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ONDOKUZ MAYIS ÜNİVERSİTESİ</a:t>
            </a:r>
            <a:br>
              <a:rPr lang="tr-TR" sz="3600" dirty="0" smtClean="0"/>
            </a:br>
            <a:r>
              <a:rPr lang="tr-TR" sz="3600" dirty="0" smtClean="0"/>
              <a:t>FEN </a:t>
            </a:r>
            <a:r>
              <a:rPr lang="tr-TR" sz="3600" dirty="0" smtClean="0"/>
              <a:t>FAKÜLTESİ</a:t>
            </a:r>
            <a:br>
              <a:rPr lang="tr-TR" sz="3600" dirty="0" smtClean="0"/>
            </a:br>
            <a:r>
              <a:rPr lang="tr-TR" sz="3600" dirty="0" smtClean="0"/>
              <a:t>İSTATİSTİK BÖLÜMÜ</a:t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smtClean="0"/>
              <a:t>İST382 SUNUM TEKNİKLERİ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932075"/>
            <a:ext cx="9144000" cy="1655762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pPr algn="ctr"/>
            <a:r>
              <a:rPr lang="tr-TR" sz="2800" dirty="0" smtClean="0"/>
              <a:t>DOÇ.DR. EROL TERZİ</a:t>
            </a:r>
          </a:p>
          <a:p>
            <a:pPr algn="ctr"/>
            <a:r>
              <a:rPr lang="tr-TR" sz="2800" dirty="0" smtClean="0"/>
              <a:t>SAMSUN</a:t>
            </a:r>
            <a:endParaRPr lang="tr-TR" sz="28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446-9BD1-45FF-938C-23004E0F5ACC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2063552" y="2348880"/>
            <a:ext cx="3959296" cy="380808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KONUŞMA KORKUSUNU NASIL YENERSİNİZ??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2060849"/>
            <a:ext cx="4189214" cy="29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CAC0-60E2-43DC-B2E2-26DFA3EDF932}" type="datetime4">
              <a:rPr lang="tr-TR" smtClean="0"/>
              <a:t>23 Mart 2023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9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KONUŞMA KORKUSU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207568" y="1628800"/>
            <a:ext cx="3815280" cy="4528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Titreyen eller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Kırmızı yanaklar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Titrek ses tonu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Hafıza kaybı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Bulantı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037" y="1412776"/>
            <a:ext cx="27107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B407-6C65-45CB-A569-BDB20DE9A0D5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KONUŞMA KORKUSU NEDENLERİ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991544" y="1556792"/>
            <a:ext cx="4031304" cy="4600168"/>
          </a:xfrm>
        </p:spPr>
        <p:txBody>
          <a:bodyPr/>
          <a:lstStyle/>
          <a:p>
            <a:r>
              <a:rPr lang="tr-TR" dirty="0" smtClean="0"/>
              <a:t>Ne olacak??</a:t>
            </a:r>
          </a:p>
          <a:p>
            <a:r>
              <a:rPr lang="tr-TR" dirty="0" smtClean="0"/>
              <a:t>Kontrolü kaybeder miyim?</a:t>
            </a:r>
          </a:p>
          <a:p>
            <a:r>
              <a:rPr lang="tr-TR" dirty="0" smtClean="0"/>
              <a:t>Yedek planım var mı?</a:t>
            </a:r>
          </a:p>
          <a:p>
            <a:r>
              <a:rPr lang="tr-TR" dirty="0" smtClean="0"/>
              <a:t>Konu ilginç mi?</a:t>
            </a:r>
          </a:p>
          <a:p>
            <a:r>
              <a:rPr lang="tr-TR" dirty="0" smtClean="0"/>
              <a:t> Herkes beni seyrediyor? </a:t>
            </a:r>
          </a:p>
          <a:p>
            <a:r>
              <a:rPr lang="tr-TR" dirty="0" smtClean="0"/>
              <a:t> Acaba ne konuşacağımı unutur muyum?</a:t>
            </a:r>
            <a:endParaRPr lang="tr-T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586" y="1690688"/>
            <a:ext cx="4623602" cy="350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774B-EAA9-4D30-AE54-928A2C21D554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2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207568" y="2132856"/>
            <a:ext cx="3815280" cy="4024104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Kural 1: Dinleyicileri tanımak </a:t>
            </a:r>
          </a:p>
          <a:p>
            <a:r>
              <a:rPr lang="tr-TR" b="1" dirty="0" smtClean="0"/>
              <a:t>Onlar sadece MERAK ediyor!!!</a:t>
            </a:r>
            <a:endParaRPr lang="tr-TR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3" y="1844824"/>
            <a:ext cx="43321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BDF1-DB4E-4FC7-80AE-B73A8DA7AC0B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279576" y="2276872"/>
            <a:ext cx="3743272" cy="388008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Kural 2: Olası sorulara karşı hazırlık yapmak </a:t>
            </a:r>
          </a:p>
          <a:p>
            <a:r>
              <a:rPr lang="tr-TR" dirty="0" smtClean="0"/>
              <a:t>PROVA!!!!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7" y="1844824"/>
            <a:ext cx="3930816" cy="346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2F5C-C269-4DF9-B318-BBCE6B19188C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19256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Zamanlamaya dikkat!!!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207568" y="4293096"/>
            <a:ext cx="7272808" cy="1863864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   Konuşmayı dinleyicinin ilgisini canlı tutacak şekilde kurgulamalı!!</a:t>
            </a:r>
            <a:endParaRPr lang="tr-T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59" y="1196753"/>
            <a:ext cx="4948933" cy="29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F39A-9897-4542-9580-B38A1842BED8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9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KONUŞMA KORKUSUNU NASIL YENERSİNİZ?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Kural 3:Başarılı bir sunum yaptığını gözünden canlandırmak</a:t>
            </a:r>
          </a:p>
          <a:p>
            <a:r>
              <a:rPr lang="tr-TR" dirty="0" smtClean="0"/>
              <a:t>Başarılıyım!</a:t>
            </a:r>
          </a:p>
          <a:p>
            <a:r>
              <a:rPr lang="tr-TR" dirty="0" smtClean="0"/>
              <a:t>Güçlüyüm!</a:t>
            </a:r>
          </a:p>
          <a:p>
            <a:r>
              <a:rPr lang="tr-TR" dirty="0" smtClean="0"/>
              <a:t>Kendime güven duymaktayım!</a:t>
            </a:r>
            <a:endParaRPr lang="tr-T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99" y="2384328"/>
            <a:ext cx="5041776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03C-9CCC-4DD5-93EA-5E9B533C6FC8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Gelişme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5640" y="1988840"/>
            <a:ext cx="7355160" cy="4168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 smtClean="0"/>
              <a:t> İletilmek istenen konuları destekleyici verilerin kullanılması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İstatistikler (Grafikler, tablolar),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Görsel öğeler (Resim, fotoğraf vb.)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Örnekler,</a:t>
            </a:r>
          </a:p>
          <a:p>
            <a:pPr lvl="1">
              <a:lnSpc>
                <a:spcPct val="90000"/>
              </a:lnSpc>
            </a:pPr>
            <a:r>
              <a:rPr lang="tr-TR" altLang="tr-TR" sz="2200" dirty="0"/>
              <a:t>Öyküler ve alıntılar vb.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321E-BAA4-4B03-8754-6694E942DF96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1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Dinleyici algılaması</a:t>
            </a:r>
            <a:endParaRPr lang="en-US" altLang="tr-T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980B6-40E6-4D84-B849-C316BA76833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17788"/>
              </p:ext>
            </p:extLst>
          </p:nvPr>
        </p:nvGraphicFramePr>
        <p:xfrm>
          <a:off x="3381357" y="2500307"/>
          <a:ext cx="5832475" cy="367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94AC-19D6-4329-B626-EEBEE73C6CA3}" type="datetime4">
              <a:rPr lang="tr-TR" smtClean="0"/>
              <a:t>23 Mart 2023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2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Görsel Ve İşitsel Araçlar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35560" y="1628800"/>
            <a:ext cx="8075240" cy="4528160"/>
          </a:xfrm>
        </p:spPr>
        <p:txBody>
          <a:bodyPr/>
          <a:lstStyle/>
          <a:p>
            <a:r>
              <a:rPr lang="tr-TR" dirty="0" smtClean="0"/>
              <a:t>Sunumu güçlendirmek</a:t>
            </a:r>
          </a:p>
          <a:p>
            <a:r>
              <a:rPr lang="tr-TR" dirty="0" smtClean="0"/>
              <a:t>Dinleyicinin ilgisini çekmek ve dikkatini üst düzeyde tutmak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5" y="2708919"/>
            <a:ext cx="3898775" cy="32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D6D6-DD80-455C-96DF-6DCA60260F25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Neden Etkili Bir Sunum???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79576" y="1988840"/>
            <a:ext cx="7931224" cy="4168120"/>
          </a:xfrm>
        </p:spPr>
        <p:txBody>
          <a:bodyPr/>
          <a:lstStyle/>
          <a:p>
            <a:r>
              <a:rPr lang="tr-TR" dirty="0" smtClean="0"/>
              <a:t>İstenilen sonucu elde edebilmek</a:t>
            </a:r>
          </a:p>
          <a:p>
            <a:r>
              <a:rPr lang="tr-TR" dirty="0" smtClean="0"/>
              <a:t>Düşüncelerinizin kabul görmesi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3284105"/>
            <a:ext cx="8720520" cy="28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420A-196B-4940-9D12-7CF5CC575427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GRAFİKLER…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Çizgi grafikler (</a:t>
            </a:r>
            <a:r>
              <a:rPr lang="tr-TR" dirty="0" err="1" smtClean="0"/>
              <a:t>line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772817"/>
            <a:ext cx="6712896" cy="45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3FCF-A3D0-4922-9530-B9E43509263F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2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Sütun grafikler (bar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6789" y="1825625"/>
            <a:ext cx="7006977" cy="451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9C54-630E-408A-BD89-3CFF31848E50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8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Pasta grafikler (</a:t>
            </a:r>
            <a:r>
              <a:rPr lang="tr-TR" dirty="0" err="1" smtClean="0"/>
              <a:t>pie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907" y="2195896"/>
            <a:ext cx="6981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B107-BAD8-4ED2-838E-55A46136613D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GRAFİKLER…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95600" y="3429000"/>
            <a:ext cx="7715200" cy="272796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Grafikler, verileri sadece aktarmamalı, kendilerini anlatabilmeli!!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1412776"/>
            <a:ext cx="2076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2949-6E91-4CE8-B5BA-BD2ED0CED462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8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Grafik</a:t>
            </a:r>
            <a:endParaRPr lang="tr-T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556792"/>
            <a:ext cx="7790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C15A-0ECD-4B90-A455-08371FFEF535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5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07568" y="1484784"/>
            <a:ext cx="8003232" cy="4672176"/>
          </a:xfrm>
        </p:spPr>
        <p:txBody>
          <a:bodyPr/>
          <a:lstStyle/>
          <a:p>
            <a:r>
              <a:rPr lang="tr-TR" dirty="0" smtClean="0"/>
              <a:t>Önemli noktaların dinleyicilere hatırlatılması</a:t>
            </a:r>
          </a:p>
          <a:p>
            <a:r>
              <a:rPr lang="tr-TR" dirty="0" smtClean="0"/>
              <a:t>Giriş ile bağlantı kurulması</a:t>
            </a:r>
          </a:p>
          <a:p>
            <a:r>
              <a:rPr lang="tr-TR" dirty="0" smtClean="0"/>
              <a:t>Etkili bir kapanış!!!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4319-ED7B-41FF-A176-028E496A2FB4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5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Sorular??</a:t>
            </a:r>
            <a:endParaRPr lang="tr-TR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25" y="1219200"/>
            <a:ext cx="8475260" cy="51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5451-5ED3-4875-A022-5F9E39BF61CB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1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35560" y="2636912"/>
            <a:ext cx="8075240" cy="3520048"/>
          </a:xfrm>
        </p:spPr>
        <p:txBody>
          <a:bodyPr/>
          <a:lstStyle/>
          <a:p>
            <a:r>
              <a:rPr lang="tr-TR" dirty="0" smtClean="0"/>
              <a:t>Ne kadar uzun anlatırsan o kadar az hatırlanır.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   </a:t>
            </a:r>
            <a:r>
              <a:rPr lang="tr-TR" dirty="0" err="1" smtClean="0"/>
              <a:t>Fenelon</a:t>
            </a:r>
            <a:endParaRPr lang="tr-TR" dirty="0" smtClean="0"/>
          </a:p>
          <a:p>
            <a:r>
              <a:rPr lang="tr-TR" dirty="0" smtClean="0"/>
              <a:t>Mesajınızı bir cümlede yazamıyorsanız bir saatte söyleyemezsiniz. </a:t>
            </a:r>
          </a:p>
          <a:p>
            <a:pPr>
              <a:buNone/>
            </a:pPr>
            <a:r>
              <a:rPr lang="tr-TR" dirty="0" smtClean="0"/>
              <a:t>                                                             D. </a:t>
            </a:r>
            <a:r>
              <a:rPr lang="tr-TR" dirty="0" err="1" smtClean="0"/>
              <a:t>Booher</a:t>
            </a:r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9033" y="1293887"/>
            <a:ext cx="2452829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B8C2-8EE6-4252-8959-5BD344E714BD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6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23592" y="1556792"/>
            <a:ext cx="7704856" cy="4600168"/>
          </a:xfrm>
        </p:spPr>
        <p:txBody>
          <a:bodyPr>
            <a:normAutofit/>
          </a:bodyPr>
          <a:lstStyle/>
          <a:p>
            <a:r>
              <a:rPr lang="tr-TR" sz="3200" dirty="0"/>
              <a:t>Başlıklar en fazla 32 punto</a:t>
            </a:r>
          </a:p>
          <a:p>
            <a:r>
              <a:rPr lang="tr-TR" dirty="0"/>
              <a:t>Birinci düzey maddeler için en fazla 28 punto</a:t>
            </a:r>
          </a:p>
          <a:p>
            <a:r>
              <a:rPr lang="tr-TR" sz="2400" dirty="0"/>
              <a:t>İkinci düzey maddeler için en fazla 24 punto</a:t>
            </a:r>
          </a:p>
          <a:p>
            <a:r>
              <a:rPr lang="tr-TR" sz="2000" dirty="0"/>
              <a:t>Üçüncü düzey maddeler için en fazla 20 punto</a:t>
            </a:r>
          </a:p>
          <a:p>
            <a:r>
              <a:rPr lang="tr-TR" sz="1200" dirty="0"/>
              <a:t>Kaynakça için en fazla 11-12 punto</a:t>
            </a:r>
          </a:p>
          <a:p>
            <a:endParaRPr lang="tr-TR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501008"/>
            <a:ext cx="3959542" cy="27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30-BBE8-4611-8958-30E4143D2C32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1" y="1700809"/>
            <a:ext cx="7452189" cy="41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9386-8905-416B-8136-64E7FB6DB16F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İçerik Hazırlanması(Sunuma Hazırlık)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4757596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Bu sunumu neden yapıyorum amacım ne???</a:t>
            </a:r>
          </a:p>
          <a:p>
            <a:r>
              <a:rPr lang="tr-TR" dirty="0" smtClean="0"/>
              <a:t>Dinleyici kitleniz kim???</a:t>
            </a:r>
          </a:p>
          <a:p>
            <a:r>
              <a:rPr lang="tr-TR" dirty="0" smtClean="0"/>
              <a:t>Sunumu nasıl planlayabilirim?</a:t>
            </a:r>
          </a:p>
          <a:p>
            <a:r>
              <a:rPr lang="tr-TR" dirty="0" smtClean="0"/>
              <a:t>Sunum nerede yapılacak ve sunum yaparken hangi teknik donanımlar kullanılacak?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460" y="4001158"/>
            <a:ext cx="4974674" cy="2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8B46-0710-477B-B799-BA735E505E7C}" type="datetime4">
              <a:rPr lang="tr-TR" smtClean="0"/>
              <a:t>23 Mart 2023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8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Slayt Hazırlama Teknikleri</a:t>
            </a:r>
            <a:endParaRPr lang="tr-T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191732"/>
            <a:ext cx="6731198" cy="46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35560" y="569115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6609-AD95-48F1-8255-9F333EF65EAF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İyi Örnek</a:t>
            </a:r>
            <a:endParaRPr lang="tr-T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1" y="1268760"/>
            <a:ext cx="7916213" cy="45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EAC-8124-4BCE-B187-63A7118ED5CA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9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İyi Örnek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519" y="1434905"/>
            <a:ext cx="4949502" cy="439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FCF4-0E48-48A6-9A79-169DCE5963F4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0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Örnek</a:t>
            </a:r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84" y="1412777"/>
            <a:ext cx="9130352" cy="41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95600" y="56911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2119-7EE2-480B-B24E-53D34FE1EEDA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0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Kötü Örnek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719" y="1268761"/>
            <a:ext cx="7997789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79576" y="56911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http://www.</a:t>
            </a:r>
            <a:r>
              <a:rPr lang="tr-TR" dirty="0" err="1"/>
              <a:t>tubitak</a:t>
            </a:r>
            <a:r>
              <a:rPr lang="tr-TR" dirty="0"/>
              <a:t>.gov.tr/</a:t>
            </a:r>
            <a:r>
              <a:rPr lang="tr-TR" dirty="0" err="1"/>
              <a:t>sites</a:t>
            </a:r>
            <a:r>
              <a:rPr lang="tr-TR" dirty="0"/>
              <a:t>/</a:t>
            </a:r>
            <a:r>
              <a:rPr lang="tr-TR" dirty="0" err="1"/>
              <a:t>default</a:t>
            </a:r>
            <a:r>
              <a:rPr lang="tr-TR" dirty="0"/>
              <a:t>/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content</a:t>
            </a:r>
            <a:r>
              <a:rPr lang="tr-TR" dirty="0"/>
              <a:t>_</a:t>
            </a:r>
            <a:r>
              <a:rPr lang="tr-TR" dirty="0" err="1"/>
              <a:t>files</a:t>
            </a:r>
            <a:r>
              <a:rPr lang="tr-TR" dirty="0"/>
              <a:t>/</a:t>
            </a:r>
            <a:r>
              <a:rPr lang="tr-TR" dirty="0" err="1"/>
              <a:t>iletisim</a:t>
            </a:r>
            <a:r>
              <a:rPr lang="tr-TR" dirty="0"/>
              <a:t>/sunum_el_</a:t>
            </a:r>
            <a:r>
              <a:rPr lang="tr-TR" dirty="0" err="1"/>
              <a:t>kibabi</a:t>
            </a:r>
            <a:r>
              <a:rPr lang="tr-TR" dirty="0"/>
              <a:t>.</a:t>
            </a:r>
            <a:r>
              <a:rPr lang="tr-TR" dirty="0" err="1"/>
              <a:t>pdf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1F5E-4476-4C5B-AD70-7075C6BDE3C8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Sunumda Renkler?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79576" y="3717032"/>
            <a:ext cx="7931224" cy="2439928"/>
          </a:xfrm>
        </p:spPr>
        <p:txBody>
          <a:bodyPr/>
          <a:lstStyle/>
          <a:p>
            <a:r>
              <a:rPr lang="tr-TR" dirty="0" smtClean="0"/>
              <a:t>Mesajın içeriğine uygun renk seçimi</a:t>
            </a:r>
          </a:p>
          <a:p>
            <a:r>
              <a:rPr lang="tr-TR" dirty="0" smtClean="0"/>
              <a:t>Bir slaytta en fazla dört farklı renk kullanımı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1556792"/>
            <a:ext cx="3157736" cy="198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3915-0D03-4F3F-A455-5B6BBFACA603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5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Renkler Hakkında Dikkat Edilmesi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23792" y="1340768"/>
            <a:ext cx="5987008" cy="4816192"/>
          </a:xfrm>
        </p:spPr>
        <p:txBody>
          <a:bodyPr/>
          <a:lstStyle/>
          <a:p>
            <a:r>
              <a:rPr lang="tr-TR" dirty="0" smtClean="0"/>
              <a:t>Turuncu</a:t>
            </a:r>
          </a:p>
          <a:p>
            <a:r>
              <a:rPr lang="tr-TR" dirty="0" smtClean="0"/>
              <a:t>Siyah </a:t>
            </a:r>
          </a:p>
          <a:p>
            <a:r>
              <a:rPr lang="tr-TR" dirty="0" smtClean="0"/>
              <a:t>Mor</a:t>
            </a:r>
          </a:p>
          <a:p>
            <a:r>
              <a:rPr lang="tr-TR" dirty="0" err="1" smtClean="0"/>
              <a:t>Kahverenği</a:t>
            </a:r>
            <a:endParaRPr lang="tr-TR" dirty="0" smtClean="0"/>
          </a:p>
          <a:p>
            <a:r>
              <a:rPr lang="tr-TR" dirty="0" smtClean="0"/>
              <a:t>Sarı </a:t>
            </a:r>
          </a:p>
          <a:p>
            <a:r>
              <a:rPr lang="tr-TR" dirty="0" smtClean="0"/>
              <a:t>Mavi</a:t>
            </a:r>
          </a:p>
          <a:p>
            <a:r>
              <a:rPr lang="tr-TR" dirty="0" smtClean="0"/>
              <a:t>Yeşil </a:t>
            </a:r>
          </a:p>
          <a:p>
            <a:r>
              <a:rPr lang="tr-TR" dirty="0" smtClean="0"/>
              <a:t>Kırmızı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FE63-2CC1-4ABF-87DE-E7C1FCB5C633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TURUNCU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43672" y="1844824"/>
            <a:ext cx="7067128" cy="4312136"/>
          </a:xfrm>
          <a:solidFill>
            <a:srgbClr val="FFC000"/>
          </a:solidFill>
        </p:spPr>
        <p:txBody>
          <a:bodyPr/>
          <a:lstStyle/>
          <a:p>
            <a:endParaRPr lang="tr-TR" dirty="0" smtClean="0">
              <a:solidFill>
                <a:srgbClr val="00B0F0"/>
              </a:solidFill>
            </a:endParaRPr>
          </a:p>
          <a:p>
            <a:r>
              <a:rPr lang="tr-TR" dirty="0" smtClean="0">
                <a:solidFill>
                  <a:srgbClr val="00B0F0"/>
                </a:solidFill>
              </a:rPr>
              <a:t>Sıcak bir renk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Zemin rengi olma açısından zayıf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Mavi ile birlikte kullanılmaktan kaçınılmalı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3DA8-86F1-419A-91E7-2C4FF92DAC3E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240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3C24-50A4-41A4-B609-D81DA1656C83}" type="datetime4">
              <a:rPr lang="tr-TR" smtClean="0"/>
              <a:t>23 Mart 2023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2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7030A0"/>
                </a:solidFill>
              </a:rPr>
              <a:t>MOR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27648" y="1772816"/>
            <a:ext cx="7283152" cy="3600400"/>
          </a:xfrm>
          <a:solidFill>
            <a:srgbClr val="7030A0"/>
          </a:solidFill>
        </p:spPr>
        <p:txBody>
          <a:bodyPr/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Nevrotik</a:t>
            </a:r>
            <a:r>
              <a:rPr lang="tr-TR" dirty="0" smtClean="0">
                <a:solidFill>
                  <a:schemeClr val="bg1"/>
                </a:solidFill>
              </a:rPr>
              <a:t> duyguları açığa çıkardığından,insanların bilinç altını korkuttuğu saptanmıştır.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Ekranda gözü oldukça fazla yorar</a:t>
            </a:r>
            <a:r>
              <a:rPr lang="tr-TR" dirty="0" smtClean="0">
                <a:solidFill>
                  <a:schemeClr val="bg1"/>
                </a:solidFill>
              </a:rPr>
              <a:t>!!!!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D810-A585-4161-A9EA-35B9EBDED325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1-Amacın Belirlenmesi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67608" y="1484784"/>
            <a:ext cx="7643192" cy="4672176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Sunum başarılı olursa ne olacak??? 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107" y="1988840"/>
            <a:ext cx="7929350" cy="42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4373-5935-4032-9D0E-B2ABB5986D46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Kırmızı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87688" y="1988840"/>
            <a:ext cx="6192688" cy="3816424"/>
          </a:xfrm>
          <a:solidFill>
            <a:srgbClr val="FF0000"/>
          </a:solidFill>
        </p:spPr>
        <p:txBody>
          <a:bodyPr/>
          <a:lstStyle/>
          <a:p>
            <a:r>
              <a:rPr lang="tr-TR" dirty="0" smtClean="0"/>
              <a:t>Kırmızı ve </a:t>
            </a:r>
            <a:r>
              <a:rPr lang="tr-TR" dirty="0" smtClean="0">
                <a:solidFill>
                  <a:srgbClr val="92D050"/>
                </a:solidFill>
              </a:rPr>
              <a:t>yeşil bir arada </a:t>
            </a:r>
            <a:r>
              <a:rPr lang="tr-TR" dirty="0" smtClean="0"/>
              <a:t>kullanılmamalıdır. (Renk Körleri)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Mavi </a:t>
            </a:r>
            <a:r>
              <a:rPr lang="es-ES" dirty="0" smtClean="0"/>
              <a:t>ve </a:t>
            </a:r>
            <a:r>
              <a:rPr lang="es-ES" dirty="0" smtClean="0">
                <a:solidFill>
                  <a:srgbClr val="7030A0"/>
                </a:solidFill>
              </a:rPr>
              <a:t>mor</a:t>
            </a:r>
            <a:r>
              <a:rPr lang="es-ES" dirty="0" smtClean="0"/>
              <a:t> ile uyum sağlamaz</a:t>
            </a:r>
            <a:r>
              <a:rPr lang="tr-TR" dirty="0" smtClean="0"/>
              <a:t>!!</a:t>
            </a:r>
          </a:p>
          <a:p>
            <a:r>
              <a:rPr lang="tr-TR" dirty="0" smtClean="0"/>
              <a:t>Kan akışını hızlandırır!!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8B77-8BF0-4149-899C-BDBFDC967BF1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Mavi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Sakinlik, güvenirlik simgesidir.</a:t>
            </a:r>
          </a:p>
          <a:p>
            <a:r>
              <a:rPr lang="tr-TR" dirty="0" smtClean="0"/>
              <a:t>Kan akışını yavaşlattığına inanılmakta</a:t>
            </a:r>
          </a:p>
          <a:p>
            <a:r>
              <a:rPr lang="tr-TR" dirty="0" smtClean="0"/>
              <a:t>Çok popüler bir zemin rengidir.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Turuncu</a:t>
            </a:r>
            <a:r>
              <a:rPr lang="tr-TR" dirty="0" smtClean="0"/>
              <a:t> ile maviyi birlikte kullanırken dikkatli olmak gerekmektedir.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8BC7-F748-414D-BFF3-16C0AFD9D8A9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6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95600" y="1628800"/>
            <a:ext cx="7715200" cy="4528160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Arkaplan</a:t>
            </a:r>
            <a:r>
              <a:rPr lang="tr-TR" dirty="0" smtClean="0">
                <a:solidFill>
                  <a:srgbClr val="FFFF00"/>
                </a:solidFill>
              </a:rPr>
              <a:t> ile kontrast olmayan renkler okumayı zorlaştırır!!</a:t>
            </a:r>
          </a:p>
          <a:p>
            <a:r>
              <a:rPr lang="tr-TR" dirty="0" smtClean="0">
                <a:solidFill>
                  <a:srgbClr val="FF33CC"/>
                </a:solidFill>
              </a:rPr>
              <a:t>Her bir başlık için farklı renk seçmek gereksizdir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- Alt başlıklar için farklı birer renk seçmek </a:t>
            </a:r>
            <a:r>
              <a:rPr lang="tr-TR" dirty="0" err="1" smtClean="0">
                <a:solidFill>
                  <a:srgbClr val="FF0000"/>
                </a:solidFill>
              </a:rPr>
              <a:t>te</a:t>
            </a:r>
            <a:r>
              <a:rPr lang="tr-TR" dirty="0" smtClean="0">
                <a:solidFill>
                  <a:srgbClr val="FF0000"/>
                </a:solidFill>
              </a:rPr>
              <a:t> gereksizdir.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AC8A-1500-4291-BB97-3D5C21AEFE14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Önerilen Renkler</a:t>
            </a:r>
            <a:endParaRPr lang="tr-T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340768"/>
            <a:ext cx="84060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4E9-3D2F-4076-A186-D2C24B2649CA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5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384144"/>
          </a:xfrm>
        </p:spPr>
        <p:txBody>
          <a:bodyPr/>
          <a:lstStyle/>
          <a:p>
            <a:r>
              <a:rPr lang="tr-TR" sz="1800" dirty="0">
                <a:hlinkClick r:id="rId3"/>
              </a:rPr>
              <a:t>http://www.</a:t>
            </a:r>
            <a:r>
              <a:rPr lang="tr-TR" sz="1800" dirty="0" err="1">
                <a:hlinkClick r:id="rId3"/>
              </a:rPr>
              <a:t>uludag</a:t>
            </a:r>
            <a:r>
              <a:rPr lang="tr-TR" sz="1800" dirty="0">
                <a:hlinkClick r:id="rId3"/>
              </a:rPr>
              <a:t>.edu.tr/dosyalar/</a:t>
            </a:r>
            <a:r>
              <a:rPr lang="tr-TR" sz="1800" dirty="0" err="1">
                <a:hlinkClick r:id="rId3"/>
              </a:rPr>
              <a:t>shmyo</a:t>
            </a:r>
            <a:r>
              <a:rPr lang="tr-TR" sz="1800" dirty="0">
                <a:hlinkClick r:id="rId3"/>
              </a:rPr>
              <a:t>/ders_</a:t>
            </a:r>
            <a:r>
              <a:rPr lang="tr-TR" sz="1800" dirty="0" err="1">
                <a:hlinkClick r:id="rId3"/>
              </a:rPr>
              <a:t>notlari</a:t>
            </a:r>
            <a:r>
              <a:rPr lang="tr-TR" sz="1800" dirty="0">
                <a:hlinkClick r:id="rId3"/>
              </a:rPr>
              <a:t>/sunum%20teknikleri-2015.</a:t>
            </a:r>
            <a:r>
              <a:rPr lang="tr-TR" sz="1800" dirty="0" err="1">
                <a:hlinkClick r:id="rId3"/>
              </a:rPr>
              <a:t>pdf</a:t>
            </a:r>
            <a:endParaRPr lang="tr-TR" sz="1800" dirty="0"/>
          </a:p>
          <a:p>
            <a:r>
              <a:rPr lang="tr-TR" sz="1800" dirty="0">
                <a:hlinkClick r:id="rId4"/>
              </a:rPr>
              <a:t>http://moodle.baskent.edu.tr/pluginfile.php/201/mod_resource/content/0/ders_sunumlari/Etkili_Sunum_Teknikleri_-_Sunum_A.pdf</a:t>
            </a:r>
            <a:endParaRPr lang="tr-TR" sz="1800" dirty="0"/>
          </a:p>
          <a:p>
            <a:r>
              <a:rPr lang="tr-TR" sz="1800" dirty="0">
                <a:hlinkClick r:id="rId5"/>
              </a:rPr>
              <a:t>http://www.</a:t>
            </a:r>
            <a:r>
              <a:rPr lang="tr-TR" sz="1800" dirty="0" err="1">
                <a:hlinkClick r:id="rId5"/>
              </a:rPr>
              <a:t>tubitak</a:t>
            </a:r>
            <a:r>
              <a:rPr lang="tr-TR" sz="1800" dirty="0">
                <a:hlinkClick r:id="rId5"/>
              </a:rPr>
              <a:t>.gov.tr/</a:t>
            </a:r>
            <a:r>
              <a:rPr lang="tr-TR" sz="1800" dirty="0" err="1">
                <a:hlinkClick r:id="rId5"/>
              </a:rPr>
              <a:t>sites</a:t>
            </a:r>
            <a:r>
              <a:rPr lang="tr-TR" sz="1800" dirty="0">
                <a:hlinkClick r:id="rId5"/>
              </a:rPr>
              <a:t>/</a:t>
            </a:r>
            <a:r>
              <a:rPr lang="tr-TR" sz="1800" dirty="0" err="1">
                <a:hlinkClick r:id="rId5"/>
              </a:rPr>
              <a:t>default</a:t>
            </a:r>
            <a:r>
              <a:rPr lang="tr-TR" sz="1800" dirty="0">
                <a:hlinkClick r:id="rId5"/>
              </a:rPr>
              <a:t>/</a:t>
            </a:r>
            <a:r>
              <a:rPr lang="tr-TR" sz="1800" dirty="0" err="1">
                <a:hlinkClick r:id="rId5"/>
              </a:rPr>
              <a:t>files</a:t>
            </a:r>
            <a:r>
              <a:rPr lang="tr-TR" sz="1800" dirty="0">
                <a:hlinkClick r:id="rId5"/>
              </a:rPr>
              <a:t>/</a:t>
            </a:r>
            <a:r>
              <a:rPr lang="tr-TR" sz="1800" dirty="0" err="1">
                <a:hlinkClick r:id="rId5"/>
              </a:rPr>
              <a:t>content</a:t>
            </a:r>
            <a:r>
              <a:rPr lang="tr-TR" sz="1800" dirty="0">
                <a:hlinkClick r:id="rId5"/>
              </a:rPr>
              <a:t>_</a:t>
            </a:r>
            <a:r>
              <a:rPr lang="tr-TR" sz="1800" dirty="0" err="1">
                <a:hlinkClick r:id="rId5"/>
              </a:rPr>
              <a:t>files</a:t>
            </a:r>
            <a:r>
              <a:rPr lang="tr-TR" sz="1800" dirty="0">
                <a:hlinkClick r:id="rId5"/>
              </a:rPr>
              <a:t>/</a:t>
            </a:r>
            <a:r>
              <a:rPr lang="tr-TR" sz="1800" dirty="0" err="1">
                <a:hlinkClick r:id="rId5"/>
              </a:rPr>
              <a:t>iletisim</a:t>
            </a:r>
            <a:r>
              <a:rPr lang="tr-TR" sz="1800" dirty="0">
                <a:hlinkClick r:id="rId5"/>
              </a:rPr>
              <a:t>/sunum_el_</a:t>
            </a:r>
            <a:r>
              <a:rPr lang="tr-TR" sz="1800" dirty="0" err="1">
                <a:hlinkClick r:id="rId5"/>
              </a:rPr>
              <a:t>kibabi</a:t>
            </a:r>
            <a:r>
              <a:rPr lang="tr-TR" sz="1800" dirty="0">
                <a:hlinkClick r:id="rId5"/>
              </a:rPr>
              <a:t>.</a:t>
            </a:r>
            <a:r>
              <a:rPr lang="tr-TR" sz="1800" dirty="0" err="1">
                <a:hlinkClick r:id="rId5"/>
              </a:rPr>
              <a:t>pdf</a:t>
            </a:r>
            <a:endParaRPr lang="tr-TR" sz="1800" dirty="0"/>
          </a:p>
          <a:p>
            <a:r>
              <a:rPr lang="tr-TR" sz="1800" dirty="0">
                <a:hlinkClick r:id="rId6"/>
              </a:rPr>
              <a:t>http://www.</a:t>
            </a:r>
            <a:r>
              <a:rPr lang="tr-TR" sz="1800" dirty="0" err="1">
                <a:hlinkClick r:id="rId6"/>
              </a:rPr>
              <a:t>teknolojikarastirmalar</a:t>
            </a:r>
            <a:r>
              <a:rPr lang="tr-TR" sz="1800" dirty="0">
                <a:hlinkClick r:id="rId6"/>
              </a:rPr>
              <a:t>.com/e-</a:t>
            </a:r>
            <a:r>
              <a:rPr lang="tr-TR" sz="1800" dirty="0" err="1">
                <a:hlinkClick r:id="rId6"/>
              </a:rPr>
              <a:t>egitim</a:t>
            </a:r>
            <a:r>
              <a:rPr lang="tr-TR" sz="1800" dirty="0">
                <a:hlinkClick r:id="rId6"/>
              </a:rPr>
              <a:t>/sunular/bilimsel_sunu.</a:t>
            </a:r>
            <a:r>
              <a:rPr lang="tr-TR" sz="1800" dirty="0" err="1">
                <a:hlinkClick r:id="rId6"/>
              </a:rPr>
              <a:t>pdf</a:t>
            </a:r>
            <a:endParaRPr lang="tr-TR" sz="1800" dirty="0"/>
          </a:p>
          <a:p>
            <a:r>
              <a:rPr lang="tr-TR" sz="1800" dirty="0">
                <a:hlinkClick r:id="rId6"/>
              </a:rPr>
              <a:t>http://www.</a:t>
            </a:r>
            <a:r>
              <a:rPr lang="tr-TR" sz="1800" dirty="0" err="1">
                <a:hlinkClick r:id="rId6"/>
              </a:rPr>
              <a:t>teknolojikarastirmalar</a:t>
            </a:r>
            <a:r>
              <a:rPr lang="tr-TR" sz="1800" dirty="0">
                <a:hlinkClick r:id="rId6"/>
              </a:rPr>
              <a:t>.com/e </a:t>
            </a:r>
            <a:r>
              <a:rPr lang="tr-TR" sz="1800" dirty="0" err="1">
                <a:hlinkClick r:id="rId6"/>
              </a:rPr>
              <a:t>egitim</a:t>
            </a:r>
            <a:r>
              <a:rPr lang="tr-TR" sz="1800" dirty="0">
                <a:hlinkClick r:id="rId6"/>
              </a:rPr>
              <a:t>/sunular/bilimsel_sunu.</a:t>
            </a:r>
            <a:r>
              <a:rPr lang="tr-TR" sz="1800" dirty="0" err="1">
                <a:hlinkClick r:id="rId6"/>
              </a:rPr>
              <a:t>pdf</a:t>
            </a:r>
            <a:endParaRPr lang="tr-TR" sz="1800" dirty="0"/>
          </a:p>
          <a:p>
            <a:r>
              <a:rPr lang="tr-TR" sz="1800" dirty="0">
                <a:hlinkClick r:id="rId7"/>
              </a:rPr>
              <a:t>http://mi.</a:t>
            </a:r>
            <a:r>
              <a:rPr lang="tr-TR" sz="1800" dirty="0" err="1">
                <a:hlinkClick r:id="rId7"/>
              </a:rPr>
              <a:t>eng</a:t>
            </a:r>
            <a:r>
              <a:rPr lang="tr-TR" sz="1800" dirty="0">
                <a:hlinkClick r:id="rId7"/>
              </a:rPr>
              <a:t>.cam.</a:t>
            </a:r>
            <a:r>
              <a:rPr lang="tr-TR" sz="1800" dirty="0" err="1">
                <a:hlinkClick r:id="rId7"/>
              </a:rPr>
              <a:t>ac</a:t>
            </a:r>
            <a:r>
              <a:rPr lang="tr-TR" sz="1800" dirty="0">
                <a:hlinkClick r:id="rId7"/>
              </a:rPr>
              <a:t>.</a:t>
            </a:r>
            <a:r>
              <a:rPr lang="tr-TR" sz="1800" dirty="0" err="1">
                <a:hlinkClick r:id="rId7"/>
              </a:rPr>
              <a:t>uk</a:t>
            </a:r>
            <a:r>
              <a:rPr lang="tr-TR" sz="1800" dirty="0">
                <a:hlinkClick r:id="rId7"/>
              </a:rPr>
              <a:t>/~</a:t>
            </a:r>
            <a:r>
              <a:rPr lang="tr-TR" sz="1800" dirty="0" err="1">
                <a:hlinkClick r:id="rId7"/>
              </a:rPr>
              <a:t>cipolla</a:t>
            </a:r>
            <a:r>
              <a:rPr lang="tr-TR" sz="1800" dirty="0">
                <a:hlinkClick r:id="rId7"/>
              </a:rPr>
              <a:t>/</a:t>
            </a:r>
            <a:r>
              <a:rPr lang="tr-TR" sz="1800" dirty="0" err="1">
                <a:hlinkClick r:id="rId7"/>
              </a:rPr>
              <a:t>archive</a:t>
            </a:r>
            <a:r>
              <a:rPr lang="tr-TR" sz="1800" dirty="0">
                <a:hlinkClick r:id="rId7"/>
              </a:rPr>
              <a:t>/</a:t>
            </a:r>
            <a:r>
              <a:rPr lang="tr-TR" sz="1800" dirty="0" err="1">
                <a:hlinkClick r:id="rId7"/>
              </a:rPr>
              <a:t>Presentations</a:t>
            </a:r>
            <a:r>
              <a:rPr lang="tr-TR" sz="1800" dirty="0">
                <a:hlinkClick r:id="rId7"/>
              </a:rPr>
              <a:t>/</a:t>
            </a:r>
            <a:r>
              <a:rPr lang="tr-TR" sz="1800" dirty="0" err="1">
                <a:hlinkClick r:id="rId7"/>
              </a:rPr>
              <a:t>MakingPresentations</a:t>
            </a:r>
            <a:r>
              <a:rPr lang="tr-TR" sz="1800" dirty="0">
                <a:hlinkClick r:id="rId7"/>
              </a:rPr>
              <a:t>.</a:t>
            </a:r>
            <a:r>
              <a:rPr lang="tr-TR" sz="1800" dirty="0" err="1">
                <a:hlinkClick r:id="rId7"/>
              </a:rPr>
              <a:t>pdf</a:t>
            </a:r>
            <a:endParaRPr lang="tr-TR" sz="1800" dirty="0"/>
          </a:p>
          <a:p>
            <a:endParaRPr lang="tr-TR" sz="1800" dirty="0" smtClean="0"/>
          </a:p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9362364" y="6130437"/>
            <a:ext cx="2145531" cy="646432"/>
          </a:xfrm>
        </p:spPr>
        <p:txBody>
          <a:bodyPr/>
          <a:lstStyle/>
          <a:p>
            <a:fld id="{2B90615D-7FFC-41F9-9535-3F36E1197840}" type="datetime4">
              <a:rPr lang="tr-TR" smtClean="0"/>
              <a:t>23 Mart 2023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2-Dinleyici Kitlesi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35560" y="1484784"/>
            <a:ext cx="8075240" cy="4672176"/>
          </a:xfrm>
        </p:spPr>
        <p:txBody>
          <a:bodyPr/>
          <a:lstStyle/>
          <a:p>
            <a:r>
              <a:rPr lang="tr-TR" dirty="0" smtClean="0"/>
              <a:t>Kaç kişi??</a:t>
            </a:r>
          </a:p>
          <a:p>
            <a:r>
              <a:rPr lang="tr-TR" dirty="0" smtClean="0"/>
              <a:t>Kim??</a:t>
            </a:r>
          </a:p>
          <a:p>
            <a:r>
              <a:rPr lang="tr-TR" dirty="0" smtClean="0"/>
              <a:t>Bu kişilerin beklentileri ne??</a:t>
            </a:r>
          </a:p>
          <a:p>
            <a:r>
              <a:rPr lang="tr-TR" dirty="0" smtClean="0"/>
              <a:t>Bilgi düzeyleri??</a:t>
            </a:r>
          </a:p>
          <a:p>
            <a:r>
              <a:rPr lang="tr-TR" dirty="0" smtClean="0"/>
              <a:t>İlgi düzeyleri??</a:t>
            </a:r>
          </a:p>
          <a:p>
            <a:r>
              <a:rPr lang="tr-TR" dirty="0" smtClean="0"/>
              <a:t>Süre??</a:t>
            </a:r>
          </a:p>
          <a:p>
            <a:r>
              <a:rPr lang="tr-TR" dirty="0" smtClean="0"/>
              <a:t>Sorulacak sorular??      </a:t>
            </a:r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9" y="1700808"/>
            <a:ext cx="5340151" cy="38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CCEC-2B61-45FE-8AC0-26CAB1AE51B7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1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3-Sunum Planının Hazırlanması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23592" y="1772816"/>
            <a:ext cx="7787208" cy="43841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 Ana düşüncelerin ve temel kavramların özetlenmesi</a:t>
            </a:r>
          </a:p>
          <a:p>
            <a:r>
              <a:rPr lang="tr-TR" dirty="0" smtClean="0"/>
              <a:t>Giriş (% 15)</a:t>
            </a:r>
          </a:p>
          <a:p>
            <a:r>
              <a:rPr lang="tr-TR" dirty="0" smtClean="0"/>
              <a:t>Gelişme (%70)</a:t>
            </a:r>
          </a:p>
          <a:p>
            <a:r>
              <a:rPr lang="tr-TR" dirty="0" smtClean="0"/>
              <a:t>Sonuç(% 15)</a:t>
            </a:r>
            <a:endParaRPr lang="tr-T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5" y="2492897"/>
            <a:ext cx="5343163" cy="311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107" y="4365105"/>
            <a:ext cx="3863159" cy="1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526138" y="6130436"/>
            <a:ext cx="1981758" cy="727563"/>
          </a:xfrm>
        </p:spPr>
        <p:txBody>
          <a:bodyPr/>
          <a:lstStyle/>
          <a:p>
            <a:fld id="{2A06043A-8321-4BF5-9F82-31ACF5DE4DF6}" type="datetime4">
              <a:rPr lang="tr-TR" sz="1200" b="1" smtClean="0"/>
              <a:t>23 Mart 2023</a:t>
            </a:fld>
            <a:endParaRPr lang="tr-TR" sz="1200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Giriş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79576" y="1700808"/>
            <a:ext cx="7931224" cy="4456152"/>
          </a:xfrm>
        </p:spPr>
        <p:txBody>
          <a:bodyPr/>
          <a:lstStyle/>
          <a:p>
            <a:r>
              <a:rPr lang="tr-TR" dirty="0" smtClean="0"/>
              <a:t>Amaç bildirme</a:t>
            </a:r>
          </a:p>
          <a:p>
            <a:r>
              <a:rPr lang="tr-TR" dirty="0" smtClean="0"/>
              <a:t>Konunun öneminin açıklanması</a:t>
            </a:r>
          </a:p>
          <a:p>
            <a:r>
              <a:rPr lang="tr-TR" dirty="0" smtClean="0"/>
              <a:t>Dinleyicinin dikkatini çekme</a:t>
            </a:r>
          </a:p>
          <a:p>
            <a:r>
              <a:rPr lang="tr-TR" dirty="0" smtClean="0"/>
              <a:t>Dinleyicilere konuya alışmaları için zamanın tanınması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567" y="3814905"/>
            <a:ext cx="3808381" cy="28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DCC4-68A8-49F7-AC03-0AD82C2357D3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2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İLK 180 SANİYE!!!! KARAR ANI</a:t>
            </a:r>
            <a:endParaRPr lang="tr-T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1" y="1340768"/>
            <a:ext cx="3913525" cy="37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07568" y="515719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Dinleyiciler, sizi bu süre zarfında yarattığınız izlenim doğrultusunda izleyecek ve değerlendirecektir!!!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4800-128B-44AF-BD7A-105F568F96AC}" type="datetime4">
              <a:rPr lang="tr-TR" smtClean="0"/>
              <a:t>23 Mart 2023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3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Dikkati Üzerinde Toplayabilme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143672" y="1916832"/>
            <a:ext cx="5904656" cy="1944216"/>
          </a:xfrm>
        </p:spPr>
        <p:txBody>
          <a:bodyPr>
            <a:normAutofit/>
          </a:bodyPr>
          <a:lstStyle/>
          <a:p>
            <a:r>
              <a:rPr lang="tr-TR" dirty="0" smtClean="0"/>
              <a:t>Dinleyiciler arasında yürümek</a:t>
            </a:r>
          </a:p>
          <a:p>
            <a:r>
              <a:rPr lang="tr-TR" dirty="0" smtClean="0"/>
              <a:t>Dinleyicilerle göz teması</a:t>
            </a:r>
          </a:p>
          <a:p>
            <a:r>
              <a:rPr lang="tr-TR" dirty="0" smtClean="0"/>
              <a:t>Canlı ses tonu</a:t>
            </a:r>
          </a:p>
          <a:p>
            <a:r>
              <a:rPr lang="tr-TR" dirty="0" smtClean="0"/>
              <a:t>Beden dili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71619" y="2962275"/>
            <a:ext cx="2952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755" y="4005065"/>
            <a:ext cx="3706213" cy="200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9C2B-ECEC-4C51-B21C-9EEF8883CB6D}" type="datetime4">
              <a:rPr lang="tr-TR" smtClean="0"/>
              <a:t>23 Mart 2023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74E7-E44A-4929-BEF8-5F37F556A5E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5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</TotalTime>
  <Words>713</Words>
  <Application>Microsoft Office PowerPoint</Application>
  <PresentationFormat>Özel</PresentationFormat>
  <Paragraphs>253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Duman</vt:lpstr>
      <vt:lpstr>ONDOKUZ MAYIS ÜNİVERSİTESİ FEN FAKÜLTESİ İSTATİSTİK BÖLÜMÜ   İST382 SUNUM TEKNİKLERİ</vt:lpstr>
      <vt:lpstr>Neden Etkili Bir Sunum???</vt:lpstr>
      <vt:lpstr>İçerik Hazırlanması(Sunuma Hazırlık)</vt:lpstr>
      <vt:lpstr>1-Amacın Belirlenmesi</vt:lpstr>
      <vt:lpstr>2-Dinleyici Kitlesi</vt:lpstr>
      <vt:lpstr>3-Sunum Planının Hazırlanması</vt:lpstr>
      <vt:lpstr>Giriş </vt:lpstr>
      <vt:lpstr>İLK 180 SANİYE!!!! KARAR ANI</vt:lpstr>
      <vt:lpstr>Dikkati Üzerinde Toplayabilme</vt:lpstr>
      <vt:lpstr>PowerPoint Sunusu</vt:lpstr>
      <vt:lpstr>KONUŞMA KORKUSU</vt:lpstr>
      <vt:lpstr>KONUŞMA KORKUSU NEDENLERİ </vt:lpstr>
      <vt:lpstr>KONUŞMA KORKUSUNU NASIL YENERSİNİZ?</vt:lpstr>
      <vt:lpstr>KONUŞMA KORKUSUNU NASIL YENERSİNİZ?</vt:lpstr>
      <vt:lpstr>Zamanlamaya dikkat!!! </vt:lpstr>
      <vt:lpstr>KONUŞMA KORKUSUNU NASIL YENERSİNİZ?</vt:lpstr>
      <vt:lpstr>Gelişme </vt:lpstr>
      <vt:lpstr>PowerPoint Sunusu</vt:lpstr>
      <vt:lpstr>Görsel Ve İşitsel Araçlar</vt:lpstr>
      <vt:lpstr>GRAFİKLER…</vt:lpstr>
      <vt:lpstr>PowerPoint Sunusu</vt:lpstr>
      <vt:lpstr>PowerPoint Sunusu</vt:lpstr>
      <vt:lpstr>GRAFİKLER…</vt:lpstr>
      <vt:lpstr>Kötü Grafik</vt:lpstr>
      <vt:lpstr>Sonuç</vt:lpstr>
      <vt:lpstr>Sorular??</vt:lpstr>
      <vt:lpstr>Slayt Hazırlama Teknikleri</vt:lpstr>
      <vt:lpstr>Slayt Hazırlama Teknikleri</vt:lpstr>
      <vt:lpstr>Slayt Hazırlama Teknikleri</vt:lpstr>
      <vt:lpstr>Slayt Hazırlama Teknikleri</vt:lpstr>
      <vt:lpstr>İyi Örnek</vt:lpstr>
      <vt:lpstr>İyi Örnek</vt:lpstr>
      <vt:lpstr>Kötü Örnek</vt:lpstr>
      <vt:lpstr>Kötü Örnek</vt:lpstr>
      <vt:lpstr>Sunumda Renkler?</vt:lpstr>
      <vt:lpstr>Renkler Hakkında Dikkat Edilmesi Gerekenler</vt:lpstr>
      <vt:lpstr>TURUNCU</vt:lpstr>
      <vt:lpstr>PowerPoint Sunusu</vt:lpstr>
      <vt:lpstr>MOR</vt:lpstr>
      <vt:lpstr>Kırmızı</vt:lpstr>
      <vt:lpstr>Mavi</vt:lpstr>
      <vt:lpstr>PowerPoint Sunusu</vt:lpstr>
      <vt:lpstr>Önerilen Renkler</vt:lpstr>
      <vt:lpstr>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eğitim</dc:creator>
  <cp:lastModifiedBy>user</cp:lastModifiedBy>
  <cp:revision>70</cp:revision>
  <dcterms:created xsi:type="dcterms:W3CDTF">2017-05-17T14:13:10Z</dcterms:created>
  <dcterms:modified xsi:type="dcterms:W3CDTF">2023-03-23T09:28:00Z</dcterms:modified>
</cp:coreProperties>
</file>